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5" r:id="rId10"/>
    <p:sldId id="264" r:id="rId11"/>
    <p:sldId id="267" r:id="rId12"/>
    <p:sldId id="271" r:id="rId13"/>
    <p:sldId id="272" r:id="rId14"/>
    <p:sldId id="266" r:id="rId15"/>
    <p:sldId id="268" r:id="rId16"/>
    <p:sldId id="273" r:id="rId17"/>
    <p:sldId id="276" r:id="rId18"/>
    <p:sldId id="269" r:id="rId19"/>
    <p:sldId id="270" r:id="rId20"/>
    <p:sldId id="274" r:id="rId21"/>
    <p:sldId id="275" r:id="rId22"/>
    <p:sldId id="277" r:id="rId23"/>
    <p:sldId id="278" r:id="rId24"/>
    <p:sldId id="279" r:id="rId25"/>
    <p:sldId id="280" r:id="rId26"/>
    <p:sldId id="281" r:id="rId27"/>
    <p:sldId id="28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6" d="100"/>
          <a:sy n="66" d="100"/>
        </p:scale>
        <p:origin x="96" y="3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3.png>
</file>

<file path=ppt/media/image4.JPG>
</file>

<file path=ppt/media/image5.JPG>
</file>

<file path=ppt/media/image6.JPG>
</file>

<file path=ppt/media/image7.JPG>
</file>

<file path=ppt/media/image8.JPG>
</file>

<file path=ppt/media/image9.JPG>
</file>

<file path=ppt/media/media1.mp3>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331D5C7B-C0C6-4E56-AADA-6A0D28CBF74B}" type="datetimeFigureOut">
              <a:rPr lang="en-US" smtClean="0"/>
              <a:t>8/31/2019</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3694508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1D5C7B-C0C6-4E56-AADA-6A0D28CBF74B}" type="datetimeFigureOut">
              <a:rPr lang="en-US" smtClean="0"/>
              <a:t>8/31/2019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4133997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1D5C7B-C0C6-4E56-AADA-6A0D28CBF74B}" type="datetimeFigureOut">
              <a:rPr lang="en-US" smtClean="0"/>
              <a:t>8/31/2019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41871603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1D5C7B-C0C6-4E56-AADA-6A0D28CBF74B}" type="datetimeFigureOut">
              <a:rPr lang="en-US" smtClean="0"/>
              <a:t>8/31/2019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FEE1C6-64BD-4E01-9576-E1D8EF1BCCBE}"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511136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1D5C7B-C0C6-4E56-AADA-6A0D28CBF74B}" type="datetimeFigureOut">
              <a:rPr lang="en-US" smtClean="0"/>
              <a:t>8/31/2019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28031873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331D5C7B-C0C6-4E56-AADA-6A0D28CBF74B}" type="datetimeFigureOut">
              <a:rPr lang="en-US" smtClean="0"/>
              <a:t>8/31/2019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11522433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331D5C7B-C0C6-4E56-AADA-6A0D28CBF74B}" type="datetimeFigureOut">
              <a:rPr lang="en-US" smtClean="0"/>
              <a:t>8/31/2019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40295527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31D5C7B-C0C6-4E56-AADA-6A0D28CBF74B}" type="datetimeFigureOut">
              <a:rPr lang="en-US" smtClean="0"/>
              <a:t>8/31/2019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33418923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31D5C7B-C0C6-4E56-AADA-6A0D28CBF74B}" type="datetimeFigureOut">
              <a:rPr lang="en-US" smtClean="0"/>
              <a:t>8/31/2019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3814543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31D5C7B-C0C6-4E56-AADA-6A0D28CBF74B}" type="datetimeFigureOut">
              <a:rPr lang="en-US" smtClean="0"/>
              <a:t>8/31/2019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18797957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31D5C7B-C0C6-4E56-AADA-6A0D28CBF74B}" type="datetimeFigureOut">
              <a:rPr lang="en-US" smtClean="0"/>
              <a:t>8/31/2019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33531188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31D5C7B-C0C6-4E56-AADA-6A0D28CBF74B}" type="datetimeFigureOut">
              <a:rPr lang="en-US" smtClean="0"/>
              <a:t>8/31/2019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2612127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31D5C7B-C0C6-4E56-AADA-6A0D28CBF74B}" type="datetimeFigureOut">
              <a:rPr lang="en-US" smtClean="0"/>
              <a:t>8/31/2019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741902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31D5C7B-C0C6-4E56-AADA-6A0D28CBF74B}" type="datetimeFigureOut">
              <a:rPr lang="en-US" smtClean="0"/>
              <a:t>8/31/2019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3277483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1D5C7B-C0C6-4E56-AADA-6A0D28CBF74B}" type="datetimeFigureOut">
              <a:rPr lang="en-US" smtClean="0"/>
              <a:t>8/31/2019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1693657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1D5C7B-C0C6-4E56-AADA-6A0D28CBF74B}" type="datetimeFigureOut">
              <a:rPr lang="en-US" smtClean="0"/>
              <a:t>8/31/2019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517227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1D5C7B-C0C6-4E56-AADA-6A0D28CBF74B}" type="datetimeFigureOut">
              <a:rPr lang="en-US" smtClean="0"/>
              <a:t>8/31/2019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FEE1C6-64BD-4E01-9576-E1D8EF1BCCBE}" type="slidenum">
              <a:rPr lang="en-US" smtClean="0"/>
              <a:t>‹#›</a:t>
            </a:fld>
            <a:endParaRPr lang="en-US"/>
          </a:p>
        </p:txBody>
      </p:sp>
    </p:spTree>
    <p:extLst>
      <p:ext uri="{BB962C8B-B14F-4D97-AF65-F5344CB8AC3E}">
        <p14:creationId xmlns:p14="http://schemas.microsoft.com/office/powerpoint/2010/main" val="1313934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31D5C7B-C0C6-4E56-AADA-6A0D28CBF74B}" type="datetimeFigureOut">
              <a:rPr lang="en-US" smtClean="0"/>
              <a:t>8/31/2019</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7FEE1C6-64BD-4E01-9576-E1D8EF1BCCBE}" type="slidenum">
              <a:rPr lang="en-US" smtClean="0"/>
              <a:t>‹#›</a:t>
            </a:fld>
            <a:endParaRPr lang="en-US"/>
          </a:p>
        </p:txBody>
      </p:sp>
    </p:spTree>
    <p:extLst>
      <p:ext uri="{BB962C8B-B14F-4D97-AF65-F5344CB8AC3E}">
        <p14:creationId xmlns:p14="http://schemas.microsoft.com/office/powerpoint/2010/main" val="2679850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3"/><Relationship Id="rId1" Type="http://schemas.openxmlformats.org/officeDocument/2006/relationships/audio" Target="NULL" TargetMode="Externa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User Manual tutorial</a:t>
            </a:r>
            <a:endParaRPr lang="en-US" dirty="0"/>
          </a:p>
        </p:txBody>
      </p:sp>
      <p:sp>
        <p:nvSpPr>
          <p:cNvPr id="3" name="Subtitle 2"/>
          <p:cNvSpPr>
            <a:spLocks noGrp="1"/>
          </p:cNvSpPr>
          <p:nvPr>
            <p:ph type="subTitle" idx="1"/>
          </p:nvPr>
        </p:nvSpPr>
        <p:spPr/>
        <p:txBody>
          <a:bodyPr/>
          <a:lstStyle/>
          <a:p>
            <a:r>
              <a:rPr lang="en-US" dirty="0" smtClean="0">
                <a:solidFill>
                  <a:schemeClr val="tx2">
                    <a:lumMod val="60000"/>
                    <a:lumOff val="40000"/>
                  </a:schemeClr>
                </a:solidFill>
              </a:rPr>
              <a:t>Student grading system</a:t>
            </a:r>
            <a:endParaRPr lang="en-US" dirty="0">
              <a:solidFill>
                <a:schemeClr val="tx2">
                  <a:lumMod val="60000"/>
                  <a:lumOff val="40000"/>
                </a:schemeClr>
              </a:solidFill>
            </a:endParaRPr>
          </a:p>
        </p:txBody>
      </p:sp>
      <p:pic>
        <p:nvPicPr>
          <p:cNvPr id="4" name="Skylike-Dawn_Jg9nDEtqWV0">
            <a:hlinkClick r:id="" action="ppaction://media"/>
          </p:cNvPr>
          <p:cNvPicPr>
            <a:picLocks noChangeAspect="1"/>
          </p:cNvPicPr>
          <p:nvPr>
            <a:audioFile r:link="rId1"/>
            <p:extLst>
              <p:ext uri="{DAA4B4D4-6D71-4841-9C94-3DE7FCFB9230}">
                <p14:media xmlns:p14="http://schemas.microsoft.com/office/powerpoint/2010/main" r:embed="rId2">
                  <p14:trim st="500"/>
                </p14:media>
              </p:ext>
            </p:extLst>
          </p:nvPr>
        </p:nvPicPr>
        <p:blipFill>
          <a:blip r:embed="rId4"/>
          <a:stretch>
            <a:fillRect/>
          </a:stretch>
        </p:blipFill>
        <p:spPr>
          <a:xfrm>
            <a:off x="5662611" y="3107627"/>
            <a:ext cx="609600" cy="609600"/>
          </a:xfrm>
          <a:prstGeom prst="rect">
            <a:avLst/>
          </a:prstGeom>
        </p:spPr>
      </p:pic>
    </p:spTree>
    <p:extLst>
      <p:ext uri="{BB962C8B-B14F-4D97-AF65-F5344CB8AC3E}">
        <p14:creationId xmlns:p14="http://schemas.microsoft.com/office/powerpoint/2010/main" val="719297346"/>
      </p:ext>
    </p:extLst>
  </p:cSld>
  <p:clrMapOvr>
    <a:masterClrMapping/>
  </p:clrMapOvr>
  <p:transition spd="slow" advClick="0" advTm="5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42" presetClass="entr" presetSubtype="0" fill="hold" grpId="0" nodeType="afterEffect">
                                  <p:stCondLst>
                                    <p:cond delay="25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anim calcmode="lin" valueType="num">
                                      <p:cBhvr>
                                        <p:cTn id="11" dur="1000" fill="hold"/>
                                        <p:tgtEl>
                                          <p:spTgt spid="2"/>
                                        </p:tgtEl>
                                        <p:attrNameLst>
                                          <p:attrName>ppt_x</p:attrName>
                                        </p:attrNameLst>
                                      </p:cBhvr>
                                      <p:tavLst>
                                        <p:tav tm="0">
                                          <p:val>
                                            <p:strVal val="#ppt_x"/>
                                          </p:val>
                                        </p:tav>
                                        <p:tav tm="100000">
                                          <p:val>
                                            <p:strVal val="#ppt_x"/>
                                          </p:val>
                                        </p:tav>
                                      </p:tavLst>
                                    </p:anim>
                                    <p:anim calcmode="lin" valueType="num">
                                      <p:cBhvr>
                                        <p:cTn id="12" dur="1000" fill="hold"/>
                                        <p:tgtEl>
                                          <p:spTgt spid="2"/>
                                        </p:tgtEl>
                                        <p:attrNameLst>
                                          <p:attrName>ppt_y</p:attrName>
                                        </p:attrNameLst>
                                      </p:cBhvr>
                                      <p:tavLst>
                                        <p:tav tm="0">
                                          <p:val>
                                            <p:strVal val="#ppt_y+.1"/>
                                          </p:val>
                                        </p:tav>
                                        <p:tav tm="100000">
                                          <p:val>
                                            <p:strVal val="#ppt_y"/>
                                          </p:val>
                                        </p:tav>
                                      </p:tavLst>
                                    </p:anim>
                                  </p:childTnLst>
                                </p:cTn>
                              </p:par>
                            </p:childTnLst>
                          </p:cTn>
                        </p:par>
                        <p:par>
                          <p:cTn id="13" fill="hold">
                            <p:stCondLst>
                              <p:cond delay="1250"/>
                            </p:stCondLst>
                            <p:childTnLst>
                              <p:par>
                                <p:cTn id="14" presetID="2" presetClass="entr" presetSubtype="8" fill="hold" nodeType="afterEffect">
                                  <p:stCondLst>
                                    <p:cond delay="100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additive="base">
                                        <p:cTn id="16" dur="10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7" dur="10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8" repeatCount="indefinite"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A NEW USER</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56200" y="1929595"/>
            <a:ext cx="5891213" cy="252414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 Placeholder 4"/>
          <p:cNvSpPr>
            <a:spLocks noGrp="1"/>
          </p:cNvSpPr>
          <p:nvPr>
            <p:ph type="body" sz="half" idx="2"/>
          </p:nvPr>
        </p:nvSpPr>
        <p:spPr/>
        <p:txBody>
          <a:bodyPr>
            <a:normAutofit/>
          </a:bodyPr>
          <a:lstStyle/>
          <a:p>
            <a:pPr algn="just"/>
            <a:r>
              <a:rPr lang="en-US" sz="2000" dirty="0" smtClean="0"/>
              <a:t>When a new user is added  he / she receives an email showing his or her password which can’t be visible to the system admins for security reasons</a:t>
            </a:r>
            <a:endParaRPr lang="en-US" sz="2000" dirty="0"/>
          </a:p>
        </p:txBody>
      </p:sp>
    </p:spTree>
    <p:extLst>
      <p:ext uri="{BB962C8B-B14F-4D97-AF65-F5344CB8AC3E}">
        <p14:creationId xmlns:p14="http://schemas.microsoft.com/office/powerpoint/2010/main" val="207906676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49097" y="301526"/>
            <a:ext cx="9905998" cy="1161514"/>
          </a:xfrm>
        </p:spPr>
        <p:txBody>
          <a:bodyPr/>
          <a:lstStyle/>
          <a:p>
            <a:r>
              <a:rPr lang="en-US" dirty="0" smtClean="0"/>
              <a:t>Email received</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2752" y="1572768"/>
            <a:ext cx="10838688" cy="504748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9" name="Left Arrow 8"/>
          <p:cNvSpPr/>
          <p:nvPr/>
        </p:nvSpPr>
        <p:spPr>
          <a:xfrm>
            <a:off x="4919472" y="4584192"/>
            <a:ext cx="1182624" cy="14630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eft Arrow 9"/>
          <p:cNvSpPr/>
          <p:nvPr/>
        </p:nvSpPr>
        <p:spPr>
          <a:xfrm>
            <a:off x="5327904" y="4864608"/>
            <a:ext cx="1182624" cy="12192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96234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30838"/>
            <a:ext cx="9905998" cy="990826"/>
          </a:xfrm>
        </p:spPr>
        <p:txBody>
          <a:bodyPr/>
          <a:lstStyle/>
          <a:p>
            <a:r>
              <a:rPr lang="en-US" dirty="0" smtClean="0"/>
              <a:t>Viewing users’ information </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8166" y="1274763"/>
            <a:ext cx="10223843" cy="474821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295943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1122363"/>
            <a:ext cx="8791575" cy="1096581"/>
          </a:xfrm>
        </p:spPr>
        <p:txBody>
          <a:bodyPr/>
          <a:lstStyle/>
          <a:p>
            <a:r>
              <a:rPr lang="en-US" dirty="0" smtClean="0"/>
              <a:t>THE ADMIN CAN..</a:t>
            </a:r>
            <a:endParaRPr lang="en-US" dirty="0"/>
          </a:p>
        </p:txBody>
      </p:sp>
      <p:sp>
        <p:nvSpPr>
          <p:cNvPr id="3" name="Subtitle 2"/>
          <p:cNvSpPr>
            <a:spLocks noGrp="1"/>
          </p:cNvSpPr>
          <p:nvPr>
            <p:ph type="subTitle" idx="1"/>
          </p:nvPr>
        </p:nvSpPr>
        <p:spPr>
          <a:xfrm>
            <a:off x="1876424" y="2548128"/>
            <a:ext cx="8791575" cy="3438144"/>
          </a:xfrm>
        </p:spPr>
        <p:txBody>
          <a:bodyPr/>
          <a:lstStyle/>
          <a:p>
            <a:pPr marL="342900" indent="-342900">
              <a:buFont typeface="Wingdings" panose="05000000000000000000" pitchFamily="2" charset="2"/>
              <a:buChar char="ü"/>
            </a:pPr>
            <a:r>
              <a:rPr lang="en-US" dirty="0" smtClean="0">
                <a:solidFill>
                  <a:schemeClr val="tx2">
                    <a:lumMod val="60000"/>
                    <a:lumOff val="40000"/>
                  </a:schemeClr>
                </a:solidFill>
              </a:rPr>
              <a:t>CHANGE USER’S ROLE IN THE SYSTEM(FROM DOS TO ADMIN AND VICE VERSA)</a:t>
            </a:r>
          </a:p>
          <a:p>
            <a:pPr marL="342900" indent="-342900">
              <a:buFont typeface="Wingdings" panose="05000000000000000000" pitchFamily="2" charset="2"/>
              <a:buChar char="ü"/>
            </a:pPr>
            <a:r>
              <a:rPr lang="en-US" dirty="0" smtClean="0">
                <a:solidFill>
                  <a:schemeClr val="tx2">
                    <a:lumMod val="60000"/>
                    <a:lumOff val="40000"/>
                  </a:schemeClr>
                </a:solidFill>
              </a:rPr>
              <a:t>REMOVE A USER FROM THE SYSTEM </a:t>
            </a:r>
          </a:p>
          <a:p>
            <a:pPr marL="342900" indent="-342900">
              <a:buFont typeface="Wingdings" panose="05000000000000000000" pitchFamily="2" charset="2"/>
              <a:buChar char="ü"/>
            </a:pPr>
            <a:r>
              <a:rPr lang="en-US" dirty="0" smtClean="0">
                <a:solidFill>
                  <a:schemeClr val="tx2">
                    <a:lumMod val="60000"/>
                    <a:lumOff val="40000"/>
                  </a:schemeClr>
                </a:solidFill>
              </a:rPr>
              <a:t>RE-ADD THE USER TO THE SYSTEM, AND THIS IS DONE WHEN THE SYSTEM REGENERATES A NEW PASSWORD FOR THE USER!</a:t>
            </a:r>
          </a:p>
          <a:p>
            <a:endParaRPr lang="en-US" dirty="0">
              <a:solidFill>
                <a:schemeClr val="tx2">
                  <a:lumMod val="60000"/>
                  <a:lumOff val="40000"/>
                </a:schemeClr>
              </a:solidFill>
            </a:endParaRPr>
          </a:p>
        </p:txBody>
      </p:sp>
    </p:spTree>
    <p:extLst>
      <p:ext uri="{BB962C8B-B14F-4D97-AF65-F5344CB8AC3E}">
        <p14:creationId xmlns:p14="http://schemas.microsoft.com/office/powerpoint/2010/main" val="144548117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A NEW TEACHER</a:t>
            </a:r>
            <a:endParaRPr lang="en-US" dirty="0"/>
          </a:p>
        </p:txBody>
      </p:sp>
      <p:sp>
        <p:nvSpPr>
          <p:cNvPr id="5" name="Text Placeholder 4"/>
          <p:cNvSpPr>
            <a:spLocks noGrp="1"/>
          </p:cNvSpPr>
          <p:nvPr>
            <p:ph type="body" sz="half" idx="2"/>
          </p:nvPr>
        </p:nvSpPr>
        <p:spPr/>
        <p:txBody>
          <a:bodyPr>
            <a:normAutofit/>
          </a:bodyPr>
          <a:lstStyle/>
          <a:p>
            <a:pPr algn="just"/>
            <a:r>
              <a:rPr lang="en-US" sz="2000" dirty="0" smtClean="0"/>
              <a:t>When a new teacher is added  he / she receives an email showing his or her password which can’t be visible to the system admins for security reasons.</a:t>
            </a:r>
            <a:endParaRPr lang="en-US" sz="2000"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56200" y="1892068"/>
            <a:ext cx="5891213" cy="247266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1026430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49097" y="301526"/>
            <a:ext cx="9905998" cy="1161514"/>
          </a:xfrm>
        </p:spPr>
        <p:txBody>
          <a:bodyPr/>
          <a:lstStyle/>
          <a:p>
            <a:r>
              <a:rPr lang="en-US" dirty="0" smtClean="0"/>
              <a:t>Email received</a:t>
            </a:r>
            <a:endParaRPr lang="en-US" dirty="0"/>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01667" y="1678134"/>
            <a:ext cx="10253428" cy="458488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Left Arrow 3"/>
          <p:cNvSpPr/>
          <p:nvPr/>
        </p:nvSpPr>
        <p:spPr>
          <a:xfrm>
            <a:off x="5160723" y="4572000"/>
            <a:ext cx="1227551" cy="7515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Left Arrow 5"/>
          <p:cNvSpPr/>
          <p:nvPr/>
        </p:nvSpPr>
        <p:spPr>
          <a:xfrm>
            <a:off x="5160723" y="4747364"/>
            <a:ext cx="1052187" cy="6263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72377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30838"/>
            <a:ext cx="9905998" cy="990826"/>
          </a:xfrm>
        </p:spPr>
        <p:txBody>
          <a:bodyPr/>
          <a:lstStyle/>
          <a:p>
            <a:r>
              <a:rPr lang="en-US" dirty="0" smtClean="0"/>
              <a:t>Viewing </a:t>
            </a:r>
            <a:r>
              <a:rPr lang="en-US" dirty="0" err="1" smtClean="0"/>
              <a:t>TEACHers’</a:t>
            </a:r>
            <a:r>
              <a:rPr lang="en-US" dirty="0" smtClean="0"/>
              <a:t> information </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8219" y="1121664"/>
            <a:ext cx="10692383" cy="475488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4471464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1122363"/>
            <a:ext cx="8791575" cy="1096581"/>
          </a:xfrm>
        </p:spPr>
        <p:txBody>
          <a:bodyPr/>
          <a:lstStyle/>
          <a:p>
            <a:r>
              <a:rPr lang="en-US" dirty="0" smtClean="0"/>
              <a:t>THE ADMIN CAN..</a:t>
            </a:r>
            <a:endParaRPr lang="en-US" dirty="0"/>
          </a:p>
        </p:txBody>
      </p:sp>
      <p:sp>
        <p:nvSpPr>
          <p:cNvPr id="3" name="Subtitle 2"/>
          <p:cNvSpPr>
            <a:spLocks noGrp="1"/>
          </p:cNvSpPr>
          <p:nvPr>
            <p:ph type="subTitle" idx="1"/>
          </p:nvPr>
        </p:nvSpPr>
        <p:spPr>
          <a:xfrm>
            <a:off x="1876424" y="2548128"/>
            <a:ext cx="8791575" cy="3438144"/>
          </a:xfrm>
        </p:spPr>
        <p:txBody>
          <a:bodyPr/>
          <a:lstStyle/>
          <a:p>
            <a:pPr marL="342900" indent="-342900">
              <a:buFont typeface="Wingdings" panose="05000000000000000000" pitchFamily="2" charset="2"/>
              <a:buChar char="ü"/>
            </a:pPr>
            <a:r>
              <a:rPr lang="en-US" dirty="0" smtClean="0">
                <a:solidFill>
                  <a:schemeClr val="tx2">
                    <a:lumMod val="60000"/>
                    <a:lumOff val="40000"/>
                  </a:schemeClr>
                </a:solidFill>
              </a:rPr>
              <a:t>CHANGE TEACHER’S DEPARTMENT </a:t>
            </a:r>
          </a:p>
          <a:p>
            <a:pPr marL="342900" indent="-342900">
              <a:buFont typeface="Wingdings" panose="05000000000000000000" pitchFamily="2" charset="2"/>
              <a:buChar char="ü"/>
            </a:pPr>
            <a:r>
              <a:rPr lang="en-US" dirty="0" smtClean="0">
                <a:solidFill>
                  <a:schemeClr val="tx2">
                    <a:lumMod val="60000"/>
                    <a:lumOff val="40000"/>
                  </a:schemeClr>
                </a:solidFill>
              </a:rPr>
              <a:t>REMOVE A TEACHER FROM THE SYSTEM </a:t>
            </a:r>
          </a:p>
          <a:p>
            <a:pPr marL="342900" indent="-342900">
              <a:buFont typeface="Wingdings" panose="05000000000000000000" pitchFamily="2" charset="2"/>
              <a:buChar char="ü"/>
            </a:pPr>
            <a:r>
              <a:rPr lang="en-US" dirty="0" smtClean="0">
                <a:solidFill>
                  <a:schemeClr val="tx2">
                    <a:lumMod val="60000"/>
                    <a:lumOff val="40000"/>
                  </a:schemeClr>
                </a:solidFill>
              </a:rPr>
              <a:t>RE-ADD THE TEACHER TO THE SYSTEM, AND THIS IS DONE WHEN THE SYSTEM REGENERATES A NEW PASSWORD FOR THE TEACHER!</a:t>
            </a:r>
          </a:p>
          <a:p>
            <a:endParaRPr lang="en-US" dirty="0">
              <a:solidFill>
                <a:schemeClr val="tx2">
                  <a:lumMod val="60000"/>
                  <a:lumOff val="40000"/>
                </a:schemeClr>
              </a:solidFill>
            </a:endParaRPr>
          </a:p>
        </p:txBody>
      </p:sp>
    </p:spTree>
    <p:extLst>
      <p:ext uri="{BB962C8B-B14F-4D97-AF65-F5344CB8AC3E}">
        <p14:creationId xmlns:p14="http://schemas.microsoft.com/office/powerpoint/2010/main" val="32047951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A NEW Student</a:t>
            </a:r>
            <a:endParaRPr lang="en-US" dirty="0"/>
          </a:p>
        </p:txBody>
      </p:sp>
      <p:sp>
        <p:nvSpPr>
          <p:cNvPr id="5" name="Text Placeholder 4"/>
          <p:cNvSpPr>
            <a:spLocks noGrp="1"/>
          </p:cNvSpPr>
          <p:nvPr>
            <p:ph type="body" sz="half" idx="2"/>
          </p:nvPr>
        </p:nvSpPr>
        <p:spPr/>
        <p:txBody>
          <a:bodyPr>
            <a:normAutofit/>
          </a:bodyPr>
          <a:lstStyle/>
          <a:p>
            <a:pPr algn="just"/>
            <a:r>
              <a:rPr lang="en-US" sz="2000" dirty="0" smtClean="0"/>
              <a:t>When a new student is added  he / she receives an email showing his or her registration number to be used when accessing his / her account</a:t>
            </a:r>
            <a:endParaRPr lang="en-US" sz="20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56200" y="1634804"/>
            <a:ext cx="5891213" cy="311372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2076576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49097" y="301526"/>
            <a:ext cx="9905998" cy="1161514"/>
          </a:xfrm>
        </p:spPr>
        <p:txBody>
          <a:bodyPr/>
          <a:lstStyle/>
          <a:p>
            <a:r>
              <a:rPr lang="en-US" dirty="0" smtClean="0"/>
              <a:t>Email received</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65632" y="1437988"/>
            <a:ext cx="10472928" cy="427323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Left Arrow 7"/>
          <p:cNvSpPr/>
          <p:nvPr/>
        </p:nvSpPr>
        <p:spPr>
          <a:xfrm>
            <a:off x="6388608" y="4194048"/>
            <a:ext cx="1048512" cy="6096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41943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2085" y="365760"/>
            <a:ext cx="9905998" cy="4572000"/>
          </a:xfrm>
        </p:spPr>
        <p:txBody>
          <a:bodyPr>
            <a:normAutofit/>
          </a:bodyPr>
          <a:lstStyle/>
          <a:p>
            <a:r>
              <a:rPr lang="en-US" sz="2400" dirty="0" smtClean="0"/>
              <a:t>Student Grading System  is a web application developed by young web developers at KIAC. It is a web application that was developed to solve problems met by students, whereby they weren’t able to receive their marks unless they receive their transcripts at the end of the intake. But student grading system made it easy because either the teacher can add students’ marks easily and also the students may get to see their results and evaluate themselves. additionally, they will be able to print they transcripts.</a:t>
            </a:r>
            <a:endParaRPr lang="en-US" sz="2400" dirty="0"/>
          </a:p>
        </p:txBody>
      </p:sp>
    </p:spTree>
    <p:extLst>
      <p:ext uri="{BB962C8B-B14F-4D97-AF65-F5344CB8AC3E}">
        <p14:creationId xmlns:p14="http://schemas.microsoft.com/office/powerpoint/2010/main" val="3373114628"/>
      </p:ext>
    </p:extLst>
  </p:cSld>
  <p:clrMapOvr>
    <a:masterClrMapping/>
  </p:clrMapOvr>
  <mc:AlternateContent xmlns:mc="http://schemas.openxmlformats.org/markup-compatibility/2006">
    <mc:Choice xmlns:p14="http://schemas.microsoft.com/office/powerpoint/2010/main" Requires="p14">
      <p:transition spd="slow" p14:dur="3000" advClick="0" advTm="23000">
        <p14:shred/>
      </p:transition>
    </mc:Choice>
    <mc:Fallback>
      <p:transition spd="slow" advClick="0" advTm="2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9000" fill="hold"/>
                                        <p:tgtEl>
                                          <p:spTgt spid="2"/>
                                        </p:tgtEl>
                                        <p:attrNameLst>
                                          <p:attrName>ppt_x</p:attrName>
                                        </p:attrNameLst>
                                      </p:cBhvr>
                                      <p:tavLst>
                                        <p:tav tm="0">
                                          <p:val>
                                            <p:strVal val="#ppt_x"/>
                                          </p:val>
                                        </p:tav>
                                        <p:tav tm="100000">
                                          <p:val>
                                            <p:strVal val="#ppt_x"/>
                                          </p:val>
                                        </p:tav>
                                      </p:tavLst>
                                    </p:anim>
                                    <p:anim calcmode="lin" valueType="num">
                                      <p:cBhvr additive="base">
                                        <p:cTn id="8" dur="19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1012" y="130838"/>
            <a:ext cx="9905998" cy="990826"/>
          </a:xfrm>
        </p:spPr>
        <p:txBody>
          <a:bodyPr/>
          <a:lstStyle/>
          <a:p>
            <a:r>
              <a:rPr lang="en-US" dirty="0" smtClean="0"/>
              <a:t>Viewing students’ information </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72768" y="1292352"/>
            <a:ext cx="8814816" cy="438912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8724305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1122363"/>
            <a:ext cx="8791575" cy="1096581"/>
          </a:xfrm>
        </p:spPr>
        <p:txBody>
          <a:bodyPr/>
          <a:lstStyle/>
          <a:p>
            <a:r>
              <a:rPr lang="en-US" dirty="0" smtClean="0"/>
              <a:t>THE ADMIN CAN..</a:t>
            </a:r>
            <a:endParaRPr lang="en-US" dirty="0"/>
          </a:p>
        </p:txBody>
      </p:sp>
      <p:sp>
        <p:nvSpPr>
          <p:cNvPr id="3" name="Subtitle 2"/>
          <p:cNvSpPr>
            <a:spLocks noGrp="1"/>
          </p:cNvSpPr>
          <p:nvPr>
            <p:ph type="subTitle" idx="1"/>
          </p:nvPr>
        </p:nvSpPr>
        <p:spPr>
          <a:xfrm>
            <a:off x="1876424" y="2548128"/>
            <a:ext cx="8791575" cy="3438144"/>
          </a:xfrm>
        </p:spPr>
        <p:txBody>
          <a:bodyPr/>
          <a:lstStyle/>
          <a:p>
            <a:pPr marL="342900" indent="-342900">
              <a:buFont typeface="Wingdings" panose="05000000000000000000" pitchFamily="2" charset="2"/>
              <a:buChar char="ü"/>
            </a:pPr>
            <a:r>
              <a:rPr lang="en-US" dirty="0">
                <a:solidFill>
                  <a:schemeClr val="tx2">
                    <a:lumMod val="60000"/>
                    <a:lumOff val="40000"/>
                  </a:schemeClr>
                </a:solidFill>
              </a:rPr>
              <a:t>Register a </a:t>
            </a:r>
            <a:r>
              <a:rPr lang="en-US" dirty="0" smtClean="0">
                <a:solidFill>
                  <a:schemeClr val="tx2">
                    <a:lumMod val="60000"/>
                    <a:lumOff val="40000"/>
                  </a:schemeClr>
                </a:solidFill>
              </a:rPr>
              <a:t>student</a:t>
            </a:r>
          </a:p>
          <a:p>
            <a:pPr marL="342900" indent="-342900">
              <a:buFont typeface="Wingdings" panose="05000000000000000000" pitchFamily="2" charset="2"/>
              <a:buChar char="ü"/>
            </a:pPr>
            <a:r>
              <a:rPr lang="en-US" dirty="0" smtClean="0">
                <a:solidFill>
                  <a:schemeClr val="tx2">
                    <a:lumMod val="60000"/>
                    <a:lumOff val="40000"/>
                  </a:schemeClr>
                </a:solidFill>
              </a:rPr>
              <a:t>CHANGE ACTIVE STATUS FOR A STUDENT(ON/OFF)</a:t>
            </a:r>
          </a:p>
          <a:p>
            <a:pPr marL="342900" indent="-342900">
              <a:buFont typeface="Wingdings" panose="05000000000000000000" pitchFamily="2" charset="2"/>
              <a:buChar char="ü"/>
            </a:pPr>
            <a:r>
              <a:rPr lang="en-US" dirty="0" smtClean="0">
                <a:solidFill>
                  <a:schemeClr val="tx2">
                    <a:lumMod val="60000"/>
                    <a:lumOff val="40000"/>
                  </a:schemeClr>
                </a:solidFill>
              </a:rPr>
              <a:t>UPDATE THE LIST OF STUDENTS TO THE CURRENTLY ACTIVE STUDENTS</a:t>
            </a:r>
          </a:p>
          <a:p>
            <a:pPr marL="342900" indent="-342900">
              <a:buFont typeface="Wingdings" panose="05000000000000000000" pitchFamily="2" charset="2"/>
              <a:buChar char="ü"/>
            </a:pPr>
            <a:endParaRPr lang="en-US" dirty="0">
              <a:solidFill>
                <a:schemeClr val="tx2">
                  <a:lumMod val="60000"/>
                  <a:lumOff val="40000"/>
                </a:schemeClr>
              </a:solidFill>
            </a:endParaRPr>
          </a:p>
        </p:txBody>
      </p:sp>
    </p:spTree>
    <p:extLst>
      <p:ext uri="{BB962C8B-B14F-4D97-AF65-F5344CB8AC3E}">
        <p14:creationId xmlns:p14="http://schemas.microsoft.com/office/powerpoint/2010/main" val="22448032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REMOVING AND RE-ASSIGNING A USER…</a:t>
            </a:r>
            <a:endParaRPr lang="en-US" dirty="0"/>
          </a:p>
        </p:txBody>
      </p:sp>
    </p:spTree>
    <p:extLst>
      <p:ext uri="{BB962C8B-B14F-4D97-AF65-F5344CB8AC3E}">
        <p14:creationId xmlns:p14="http://schemas.microsoft.com/office/powerpoint/2010/main" val="740954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A DIALOG BOX POPS UP FOR THE ADMIN TO CONFIRM IF IT’S THE RIGHT USER TO REMOVE OR IF IT’S THE RIGHT THING HE / SHE WANTED TO DO.</a:t>
            </a:r>
            <a:endParaRPr lang="en-US" sz="28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6666" y="2249488"/>
            <a:ext cx="8375493" cy="354171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501759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dirty="0" smtClean="0"/>
              <a:t>WHEN A USER IS REMOVED FROM THE SYSTEM HIS /HER STATUS IS CHANGED FROM ‘ON’ TO ‘OFF’ TO MEAN HE / SHE IS NO LONGER AMONG THE USERS WHO HAS ACCESS TO THE SYSTEM and the password is retained so that he / she may not access the system any more unless a new password is regenerated</a:t>
            </a:r>
            <a:endParaRPr lang="en-US" sz="2000" dirty="0"/>
          </a:p>
        </p:txBody>
      </p:sp>
      <p:pic>
        <p:nvPicPr>
          <p:cNvPr id="6" name="Content Placeholder 5"/>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19075" y="3352908"/>
            <a:ext cx="5800725" cy="129224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Content Placeholder 8"/>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3617975"/>
            <a:ext cx="4875213" cy="8047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4764143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929866"/>
          </a:xfrm>
        </p:spPr>
        <p:txBody>
          <a:bodyPr>
            <a:noAutofit/>
          </a:bodyPr>
          <a:lstStyle/>
          <a:p>
            <a:r>
              <a:rPr lang="en-US" sz="2400" dirty="0" smtClean="0"/>
              <a:t>WHEN A USER IS RE-ASSIGNED TO THE SYSTEM A NEW PASSWORD IS GENERATED FOR HIM / HER TO GAIN ACCESS TO USE THE SYSTEM ONCE AGAIN, AND THIS MEANS HIS STATUS IS CHANGED TO ‘ON’ FROM ‘OFF’</a:t>
            </a:r>
            <a:endParaRPr lang="en-US" sz="24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6260" y="2249488"/>
            <a:ext cx="8376305" cy="354171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1797763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dirty="0" smtClean="0"/>
              <a:t>A NEW PASSWORD IS REGENERATED SO HE / SHE HAS BEEN GRANTED ACCESS TO USE THE SYSTEM ONCE AGAIN.</a:t>
            </a:r>
            <a:endParaRPr lang="en-US" sz="2000" dirty="0"/>
          </a:p>
        </p:txBody>
      </p:sp>
      <p:pic>
        <p:nvPicPr>
          <p:cNvPr id="4" name="Content Placeholder 3"/>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41413" y="2988992"/>
            <a:ext cx="4878387" cy="206270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Content Placeholder 6"/>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3381753"/>
            <a:ext cx="4875213" cy="127718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3598843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800" dirty="0" smtClean="0"/>
              <a:t>The same processes are followed when removing and reassigning a teacher! Status toggles from ‘on’ to ‘off’ and vice versa.. But for a student his / her student becomes off when a=the admin updates the list at the end of his / her intake.</a:t>
            </a:r>
            <a:endParaRPr lang="en-US" sz="2800" dirty="0"/>
          </a:p>
        </p:txBody>
      </p:sp>
    </p:spTree>
    <p:extLst>
      <p:ext uri="{BB962C8B-B14F-4D97-AF65-F5344CB8AC3E}">
        <p14:creationId xmlns:p14="http://schemas.microsoft.com/office/powerpoint/2010/main" val="2029417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800" dirty="0" smtClean="0"/>
              <a:t>The System has 4 users AND THEY ALL HAVE TO LOGIN FIRST AS THE SYSTEM MUST RECOGNISE THEM BEFORE GIVING THEM ACCESS TO THE ACTIVITIES CARRIED OUT WITHIN THE SYSTEM, so let’s pass through the users to see all their functionalities…..</a:t>
            </a:r>
            <a:endParaRPr lang="en-US" sz="2800" dirty="0"/>
          </a:p>
        </p:txBody>
      </p:sp>
    </p:spTree>
    <p:extLst>
      <p:ext uri="{BB962C8B-B14F-4D97-AF65-F5344CB8AC3E}">
        <p14:creationId xmlns:p14="http://schemas.microsoft.com/office/powerpoint/2010/main" val="1601915540"/>
      </p:ext>
    </p:extLst>
  </p:cSld>
  <p:clrMapOvr>
    <a:masterClrMapping/>
  </p:clrMapOvr>
  <mc:AlternateContent xmlns:mc="http://schemas.openxmlformats.org/markup-compatibility/2006">
    <mc:Choice xmlns:p14="http://schemas.microsoft.com/office/powerpoint/2010/main" Requires="p14">
      <p:transition spd="slow" p14:dur="2000" advTm="13000"/>
    </mc:Choice>
    <mc:Fallback>
      <p:transition spd="slow" advTm="1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ppt_x</p:attrName>
                                        </p:attrNameLst>
                                      </p:cBhvr>
                                      <p:tavLst>
                                        <p:tav tm="0">
                                          <p:val>
                                            <p:strVal val="#ppt_x"/>
                                          </p:val>
                                        </p:tav>
                                        <p:tav tm="100000">
                                          <p:val>
                                            <p:strVal val="#ppt_x"/>
                                          </p:val>
                                        </p:tav>
                                      </p:tavLst>
                                    </p:anim>
                                    <p:anim calcmode="lin" valueType="num">
                                      <p:cBhvr>
                                        <p:cTn id="9" dur="2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1122363"/>
            <a:ext cx="8791575" cy="1120965"/>
          </a:xfrm>
        </p:spPr>
        <p:txBody>
          <a:bodyPr/>
          <a:lstStyle/>
          <a:p>
            <a:r>
              <a:rPr lang="en-US" dirty="0" smtClean="0"/>
              <a:t>ADMINISTRATOR</a:t>
            </a:r>
            <a:endParaRPr lang="en-US" dirty="0"/>
          </a:p>
        </p:txBody>
      </p:sp>
      <p:sp>
        <p:nvSpPr>
          <p:cNvPr id="3" name="Subtitle 2"/>
          <p:cNvSpPr>
            <a:spLocks noGrp="1"/>
          </p:cNvSpPr>
          <p:nvPr>
            <p:ph type="subTitle" idx="1"/>
          </p:nvPr>
        </p:nvSpPr>
        <p:spPr>
          <a:xfrm>
            <a:off x="1876423" y="3175318"/>
            <a:ext cx="8791575" cy="1655762"/>
          </a:xfrm>
        </p:spPr>
        <p:txBody>
          <a:bodyPr/>
          <a:lstStyle/>
          <a:p>
            <a:r>
              <a:rPr lang="en-US" dirty="0" smtClean="0">
                <a:solidFill>
                  <a:schemeClr val="tx2">
                    <a:lumMod val="60000"/>
                    <a:lumOff val="40000"/>
                  </a:schemeClr>
                </a:solidFill>
              </a:rPr>
              <a:t>Admin of this system is mainly assigned to ADD and REMOVE OTHER USERS IN THE SYSTEM, THIS MEANS THAT THE ADMIN HAS FULL CONTROL TO THE USERS ACCESSING THE SYSTEM.</a:t>
            </a:r>
            <a:endParaRPr lang="en-US" dirty="0">
              <a:solidFill>
                <a:schemeClr val="tx2">
                  <a:lumMod val="60000"/>
                  <a:lumOff val="40000"/>
                </a:schemeClr>
              </a:solidFill>
            </a:endParaRPr>
          </a:p>
        </p:txBody>
      </p:sp>
    </p:spTree>
    <p:extLst>
      <p:ext uri="{BB962C8B-B14F-4D97-AF65-F5344CB8AC3E}">
        <p14:creationId xmlns:p14="http://schemas.microsoft.com/office/powerpoint/2010/main" val="2843561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100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1000" accel="50000" fill="hold">
                                          <p:stCondLst>
                                            <p:cond delay="1000"/>
                                          </p:stCondLst>
                                        </p:cTn>
                                        <p:tgtEl>
                                          <p:spTgt spid="2"/>
                                        </p:tgtEl>
                                        <p:attrNameLst>
                                          <p:attrName>ppt_w</p:attrName>
                                        </p:attrNameLst>
                                      </p:cBhvr>
                                      <p:tavLst>
                                        <p:tav tm="0">
                                          <p:val>
                                            <p:strVal val="#ppt_w*.05"/>
                                          </p:val>
                                        </p:tav>
                                        <p:tav tm="100000">
                                          <p:val>
                                            <p:strVal val="#ppt_w"/>
                                          </p:val>
                                        </p:tav>
                                      </p:tavLst>
                                    </p:anim>
                                    <p:anim calcmode="lin" valueType="num">
                                      <p:cBhvr>
                                        <p:cTn id="10" dur="2000" fill="hold"/>
                                        <p:tgtEl>
                                          <p:spTgt spid="2"/>
                                        </p:tgtEl>
                                        <p:attrNameLst>
                                          <p:attrName>ppt_h</p:attrName>
                                        </p:attrNameLst>
                                      </p:cBhvr>
                                      <p:tavLst>
                                        <p:tav tm="0">
                                          <p:val>
                                            <p:strVal val="#ppt_h"/>
                                          </p:val>
                                        </p:tav>
                                        <p:tav tm="100000">
                                          <p:val>
                                            <p:strVal val="#ppt_h"/>
                                          </p:val>
                                        </p:tav>
                                      </p:tavLst>
                                    </p:anim>
                                    <p:anim calcmode="lin" valueType="num">
                                      <p:cBhvr>
                                        <p:cTn id="11" dur="100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100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1000" accel="50000" fill="hold">
                                          <p:stCondLst>
                                            <p:cond delay="1000"/>
                                          </p:stCondLst>
                                        </p:cTn>
                                        <p:tgtEl>
                                          <p:spTgt spid="2"/>
                                        </p:tgtEl>
                                        <p:attrNameLst>
                                          <p:attrName>ppt_y</p:attrName>
                                        </p:attrNameLst>
                                      </p:cBhvr>
                                      <p:tavLst>
                                        <p:tav tm="0">
                                          <p:val>
                                            <p:strVal val="#ppt_y+.1"/>
                                          </p:val>
                                        </p:tav>
                                        <p:tav tm="100000">
                                          <p:val>
                                            <p:strVal val="#ppt_y"/>
                                          </p:val>
                                        </p:tav>
                                      </p:tavLst>
                                    </p:anim>
                                    <p:animEffect transition="in" filter="fade">
                                      <p:cBhvr>
                                        <p:cTn id="14" dur="2000" decel="50000">
                                          <p:stCondLst>
                                            <p:cond delay="0"/>
                                          </p:stCondLst>
                                        </p:cTn>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2624554"/>
          </a:xfrm>
        </p:spPr>
        <p:txBody>
          <a:bodyPr>
            <a:normAutofit/>
          </a:bodyPr>
          <a:lstStyle/>
          <a:p>
            <a:r>
              <a:rPr lang="en-US" sz="2800" dirty="0" smtClean="0"/>
              <a:t>When an admin adds a user or  a teacher . The system automatically generates a password according to his role in the system, but this password may be changed later as the user reaches his / her dashboard</a:t>
            </a:r>
            <a:endParaRPr lang="en-US" sz="2800" dirty="0"/>
          </a:p>
        </p:txBody>
      </p:sp>
    </p:spTree>
    <p:extLst>
      <p:ext uri="{BB962C8B-B14F-4D97-AF65-F5344CB8AC3E}">
        <p14:creationId xmlns:p14="http://schemas.microsoft.com/office/powerpoint/2010/main" val="25798487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pPr algn="ctr"/>
            <a:r>
              <a:rPr lang="en-US" sz="3200" dirty="0" smtClean="0"/>
              <a:t>This Is the login interface for admin login</a:t>
            </a:r>
            <a:endParaRPr lang="en-US" sz="3200" dirty="0"/>
          </a:p>
        </p:txBody>
      </p:sp>
      <p:pic>
        <p:nvPicPr>
          <p:cNvPr id="6" name="Picture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141413" y="2200720"/>
            <a:ext cx="10197147" cy="399281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5246595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AFTER THE ADMIN ENTERS HIS LOGIN DETAILS….</a:t>
            </a:r>
            <a:endParaRPr lang="en-US" dirty="0"/>
          </a:p>
        </p:txBody>
      </p:sp>
      <p:sp>
        <p:nvSpPr>
          <p:cNvPr id="4" name="Text Placeholder 3"/>
          <p:cNvSpPr>
            <a:spLocks noGrp="1"/>
          </p:cNvSpPr>
          <p:nvPr>
            <p:ph type="body" idx="1"/>
          </p:nvPr>
        </p:nvSpPr>
        <p:spPr/>
        <p:txBody>
          <a:bodyPr/>
          <a:lstStyle/>
          <a:p>
            <a:r>
              <a:rPr lang="en-US" dirty="0" smtClean="0"/>
              <a:t>Login details not valid!</a:t>
            </a:r>
            <a:endParaRPr lang="en-US" dirty="0"/>
          </a:p>
        </p:txBody>
      </p:sp>
      <p:pic>
        <p:nvPicPr>
          <p:cNvPr id="8" name="Content Placeholder 7"/>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836613" y="3310654"/>
            <a:ext cx="4878387" cy="224328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Text Placeholder 5"/>
          <p:cNvSpPr>
            <a:spLocks noGrp="1"/>
          </p:cNvSpPr>
          <p:nvPr>
            <p:ph type="body" sz="quarter" idx="3"/>
          </p:nvPr>
        </p:nvSpPr>
        <p:spPr>
          <a:xfrm>
            <a:off x="6876296" y="2310264"/>
            <a:ext cx="4646602" cy="823912"/>
          </a:xfrm>
        </p:spPr>
        <p:txBody>
          <a:bodyPr/>
          <a:lstStyle/>
          <a:p>
            <a:r>
              <a:rPr lang="en-US" dirty="0" smtClean="0"/>
              <a:t>Valid login details</a:t>
            </a:r>
            <a:endParaRPr lang="en-US" dirty="0"/>
          </a:p>
        </p:txBody>
      </p:sp>
      <p:pic>
        <p:nvPicPr>
          <p:cNvPr id="9" name="Content Placeholder 8"/>
          <p:cNvPicPr>
            <a:picLocks noGrp="1" noChangeAspect="1"/>
          </p:cNvPicPr>
          <p:nvPr>
            <p:ph sz="quarter" idx="4"/>
          </p:nvPr>
        </p:nvPicPr>
        <p:blipFill>
          <a:blip r:embed="rId3" cstate="print">
            <a:extLst>
              <a:ext uri="{28A0092B-C50C-407E-A947-70E740481C1C}">
                <a14:useLocalDpi xmlns:a14="http://schemas.microsoft.com/office/drawing/2010/main" val="0"/>
              </a:ext>
            </a:extLst>
          </a:blip>
          <a:stretch>
            <a:fillRect/>
          </a:stretch>
        </p:blipFill>
        <p:spPr>
          <a:xfrm>
            <a:off x="6172200" y="3310655"/>
            <a:ext cx="4875213" cy="224328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8837692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228373"/>
            <a:ext cx="9905998" cy="1222475"/>
          </a:xfrm>
        </p:spPr>
        <p:txBody>
          <a:bodyPr>
            <a:noAutofit/>
          </a:bodyPr>
          <a:lstStyle/>
          <a:p>
            <a:r>
              <a:rPr lang="en-US" sz="2400" dirty="0" smtClean="0"/>
              <a:t>ADMIN LOGIN DETAILS ARE VALID SO HE / SHE IS REDIRECTED TO THE DASHBOARD, SO HERE HE CAN VIEW NUMBER OF USERS IN THE DATABASE, EDIT HIS/HER PROFILE OR EVEN CHANGE HIS / HER PASSWORD</a:t>
            </a:r>
            <a:endParaRPr lang="en-US" sz="24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8368" y="1749425"/>
            <a:ext cx="10485119" cy="440753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2534319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FORM VALIDATION</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56200" y="1752312"/>
            <a:ext cx="5891213" cy="287871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 Placeholder 4"/>
          <p:cNvSpPr>
            <a:spLocks noGrp="1"/>
          </p:cNvSpPr>
          <p:nvPr>
            <p:ph type="body" sz="half" idx="2"/>
          </p:nvPr>
        </p:nvSpPr>
        <p:spPr/>
        <p:txBody>
          <a:bodyPr>
            <a:normAutofit/>
          </a:bodyPr>
          <a:lstStyle/>
          <a:p>
            <a:r>
              <a:rPr lang="en-US" sz="2000" dirty="0" smtClean="0"/>
              <a:t>All the forms  in student grading system are validated, so this means you can’t submit a non valid input field! For example: empty field / text in mobile number field</a:t>
            </a:r>
            <a:endParaRPr lang="en-US" sz="2000" dirty="0"/>
          </a:p>
        </p:txBody>
      </p:sp>
    </p:spTree>
    <p:extLst>
      <p:ext uri="{BB962C8B-B14F-4D97-AF65-F5344CB8AC3E}">
        <p14:creationId xmlns:p14="http://schemas.microsoft.com/office/powerpoint/2010/main" val="66675319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625</TotalTime>
  <Words>738</Words>
  <Application>Microsoft Office PowerPoint</Application>
  <PresentationFormat>Widescreen</PresentationFormat>
  <Paragraphs>44</Paragraphs>
  <Slides>27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Trebuchet MS</vt:lpstr>
      <vt:lpstr>Tw Cen MT</vt:lpstr>
      <vt:lpstr>Wingdings</vt:lpstr>
      <vt:lpstr>Circuit</vt:lpstr>
      <vt:lpstr>User Manual tutorial</vt:lpstr>
      <vt:lpstr>Student Grading System  is a web application developed by young web developers at KIAC. It is a web application that was developed to solve problems met by students, whereby they weren’t able to receive their marks unless they receive their transcripts at the end of the intake. But student grading system made it easy because either the teacher can add students’ marks easily and also the students may get to see their results and evaluate themselves. additionally, they will be able to print they transcripts.</vt:lpstr>
      <vt:lpstr>The System has 4 users AND THEY ALL HAVE TO LOGIN FIRST AS THE SYSTEM MUST RECOGNISE THEM BEFORE GIVING THEM ACCESS TO THE ACTIVITIES CARRIED OUT WITHIN THE SYSTEM, so let’s pass through the users to see all their functionalities…..</vt:lpstr>
      <vt:lpstr>ADMINISTRATOR</vt:lpstr>
      <vt:lpstr>When an admin adds a user or  a teacher . The system automatically generates a password according to his role in the system, but this password may be changed later as the user reaches his / her dashboard</vt:lpstr>
      <vt:lpstr>This Is the login interface for admin login</vt:lpstr>
      <vt:lpstr>AFTER THE ADMIN ENTERS HIS LOGIN DETAILS….</vt:lpstr>
      <vt:lpstr>ADMIN LOGIN DETAILS ARE VALID SO HE / SHE IS REDIRECTED TO THE DASHBOARD, SO HERE HE CAN VIEW NUMBER OF USERS IN THE DATABASE, EDIT HIS/HER PROFILE OR EVEN CHANGE HIS / HER PASSWORD</vt:lpstr>
      <vt:lpstr>FORM VALIDATION</vt:lpstr>
      <vt:lpstr>ADDING A NEW USER</vt:lpstr>
      <vt:lpstr>Email received</vt:lpstr>
      <vt:lpstr>Viewing users’ information </vt:lpstr>
      <vt:lpstr>THE ADMIN CAN..</vt:lpstr>
      <vt:lpstr>ADDING A NEW TEACHER</vt:lpstr>
      <vt:lpstr>Email received</vt:lpstr>
      <vt:lpstr>Viewing TEACHers’ information </vt:lpstr>
      <vt:lpstr>THE ADMIN CAN..</vt:lpstr>
      <vt:lpstr>ADDING A NEW Student</vt:lpstr>
      <vt:lpstr>Email received</vt:lpstr>
      <vt:lpstr>Viewing students’ information </vt:lpstr>
      <vt:lpstr>THE ADMIN CAN..</vt:lpstr>
      <vt:lpstr>REMOVING AND RE-ASSIGNING A USER…</vt:lpstr>
      <vt:lpstr>A DIALOG BOX POPS UP FOR THE ADMIN TO CONFIRM IF IT’S THE RIGHT USER TO REMOVE OR IF IT’S THE RIGHT THING HE / SHE WANTED TO DO.</vt:lpstr>
      <vt:lpstr>WHEN A USER IS REMOVED FROM THE SYSTEM HIS /HER STATUS IS CHANGED FROM ‘ON’ TO ‘OFF’ TO MEAN HE / SHE IS NO LONGER AMONG THE USERS WHO HAS ACCESS TO THE SYSTEM and the password is retained so that he / she may not access the system any more unless a new password is regenerated</vt:lpstr>
      <vt:lpstr>WHEN A USER IS RE-ASSIGNED TO THE SYSTEM A NEW PASSWORD IS GENERATED FOR HIM / HER TO GAIN ACCESS TO USE THE SYSTEM ONCE AGAIN, AND THIS MEANS HIS STATUS IS CHANGED TO ‘ON’ FROM ‘OFF’</vt:lpstr>
      <vt:lpstr>A NEW PASSWORD IS REGENERATED SO HE / SHE HAS BEEN GRANTED ACCESS TO USE THE SYSTEM ONCE AGAIN.</vt:lpstr>
      <vt:lpstr>The same processes are followed when removing and reassigning a teacher! Status toggles from ‘on’ to ‘off’ and vice versa.. But for a student his / her student becomes off when a=the admin updates the list at the end of his / her intake.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Manual tutorial</dc:title>
  <dc:creator>JNgoga</dc:creator>
  <cp:lastModifiedBy>JNgoga</cp:lastModifiedBy>
  <cp:revision>32</cp:revision>
  <dcterms:created xsi:type="dcterms:W3CDTF">2019-08-31T09:09:23Z</dcterms:created>
  <dcterms:modified xsi:type="dcterms:W3CDTF">2019-08-31T19:35:16Z</dcterms:modified>
</cp:coreProperties>
</file>

<file path=docProps/thumbnail.jpeg>
</file>